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lvetica World" charset="1" panose="020B0500040000020004"/>
      <p:regular r:id="rId16"/>
    </p:embeddedFont>
    <p:embeddedFont>
      <p:font typeface="Helvetica World Bold" charset="1" panose="020B080004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Relationship Id="rId5" Target="../media/image23.png" Type="http://schemas.openxmlformats.org/officeDocument/2006/relationships/image"/><Relationship Id="rId6" Target="../media/image2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6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16.jpe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Relationship Id="rId4" Target="../media/image6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6.pn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6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4817" y="1803584"/>
            <a:ext cx="5906603" cy="59066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6847" y="0"/>
                  </a:moveTo>
                  <a:lnTo>
                    <a:pt x="745953" y="0"/>
                  </a:lnTo>
                  <a:cubicBezTo>
                    <a:pt x="763682" y="0"/>
                    <a:pt x="780685" y="7043"/>
                    <a:pt x="793221" y="19579"/>
                  </a:cubicBezTo>
                  <a:cubicBezTo>
                    <a:pt x="805757" y="32115"/>
                    <a:pt x="812800" y="49118"/>
                    <a:pt x="812800" y="66847"/>
                  </a:cubicBezTo>
                  <a:lnTo>
                    <a:pt x="812800" y="745953"/>
                  </a:lnTo>
                  <a:cubicBezTo>
                    <a:pt x="812800" y="763682"/>
                    <a:pt x="805757" y="780685"/>
                    <a:pt x="793221" y="793221"/>
                  </a:cubicBezTo>
                  <a:cubicBezTo>
                    <a:pt x="780685" y="805757"/>
                    <a:pt x="763682" y="812800"/>
                    <a:pt x="745953" y="812800"/>
                  </a:cubicBezTo>
                  <a:lnTo>
                    <a:pt x="66847" y="812800"/>
                  </a:lnTo>
                  <a:cubicBezTo>
                    <a:pt x="49118" y="812800"/>
                    <a:pt x="32115" y="805757"/>
                    <a:pt x="19579" y="793221"/>
                  </a:cubicBezTo>
                  <a:cubicBezTo>
                    <a:pt x="7043" y="780685"/>
                    <a:pt x="0" y="763682"/>
                    <a:pt x="0" y="745953"/>
                  </a:cubicBezTo>
                  <a:lnTo>
                    <a:pt x="0" y="66847"/>
                  </a:lnTo>
                  <a:cubicBezTo>
                    <a:pt x="0" y="49118"/>
                    <a:pt x="7043" y="32115"/>
                    <a:pt x="19579" y="19579"/>
                  </a:cubicBezTo>
                  <a:cubicBezTo>
                    <a:pt x="32115" y="7043"/>
                    <a:pt x="49118" y="0"/>
                    <a:pt x="668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74352" y="2133119"/>
            <a:ext cx="5247533" cy="52475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53589" y="2212356"/>
            <a:ext cx="5089059" cy="50890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775189" y="-1177532"/>
            <a:ext cx="4038320" cy="2963117"/>
          </a:xfrm>
          <a:custGeom>
            <a:avLst/>
            <a:gdLst/>
            <a:ahLst/>
            <a:cxnLst/>
            <a:rect r="r" b="b" t="t" l="l"/>
            <a:pathLst>
              <a:path h="2963117" w="4038320">
                <a:moveTo>
                  <a:pt x="0" y="0"/>
                </a:moveTo>
                <a:lnTo>
                  <a:pt x="4038320" y="0"/>
                </a:lnTo>
                <a:lnTo>
                  <a:pt x="4038320" y="2963117"/>
                </a:lnTo>
                <a:lnTo>
                  <a:pt x="0" y="296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1525509" y="-1177532"/>
            <a:ext cx="4038320" cy="2963117"/>
          </a:xfrm>
          <a:custGeom>
            <a:avLst/>
            <a:gdLst/>
            <a:ahLst/>
            <a:cxnLst/>
            <a:rect r="r" b="b" t="t" l="l"/>
            <a:pathLst>
              <a:path h="2963117" w="4038320">
                <a:moveTo>
                  <a:pt x="4038320" y="0"/>
                </a:moveTo>
                <a:lnTo>
                  <a:pt x="0" y="0"/>
                </a:lnTo>
                <a:lnTo>
                  <a:pt x="0" y="2963117"/>
                </a:lnTo>
                <a:lnTo>
                  <a:pt x="4038320" y="2963117"/>
                </a:lnTo>
                <a:lnTo>
                  <a:pt x="403832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94664" y="8657322"/>
            <a:ext cx="4174257" cy="4254019"/>
          </a:xfrm>
          <a:custGeom>
            <a:avLst/>
            <a:gdLst/>
            <a:ahLst/>
            <a:cxnLst/>
            <a:rect r="r" b="b" t="t" l="l"/>
            <a:pathLst>
              <a:path h="4254019" w="4174257">
                <a:moveTo>
                  <a:pt x="0" y="0"/>
                </a:moveTo>
                <a:lnTo>
                  <a:pt x="4174256" y="0"/>
                </a:lnTo>
                <a:lnTo>
                  <a:pt x="4174256" y="4254020"/>
                </a:lnTo>
                <a:lnTo>
                  <a:pt x="0" y="4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969351" y="6680310"/>
            <a:ext cx="4382583" cy="5155980"/>
          </a:xfrm>
          <a:custGeom>
            <a:avLst/>
            <a:gdLst/>
            <a:ahLst/>
            <a:cxnLst/>
            <a:rect r="r" b="b" t="t" l="l"/>
            <a:pathLst>
              <a:path h="5155980" w="4382583">
                <a:moveTo>
                  <a:pt x="4382583" y="0"/>
                </a:moveTo>
                <a:lnTo>
                  <a:pt x="0" y="0"/>
                </a:lnTo>
                <a:lnTo>
                  <a:pt x="0" y="5155980"/>
                </a:lnTo>
                <a:lnTo>
                  <a:pt x="4382583" y="5155980"/>
                </a:lnTo>
                <a:lnTo>
                  <a:pt x="43825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032475" y="8344590"/>
            <a:ext cx="3052252" cy="3110575"/>
          </a:xfrm>
          <a:custGeom>
            <a:avLst/>
            <a:gdLst/>
            <a:ahLst/>
            <a:cxnLst/>
            <a:rect r="r" b="b" t="t" l="l"/>
            <a:pathLst>
              <a:path h="3110575" w="3052252">
                <a:moveTo>
                  <a:pt x="0" y="0"/>
                </a:moveTo>
                <a:lnTo>
                  <a:pt x="3052252" y="0"/>
                </a:lnTo>
                <a:lnTo>
                  <a:pt x="3052252" y="3110575"/>
                </a:lnTo>
                <a:lnTo>
                  <a:pt x="0" y="311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036817" y="4282570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345" t="0" r="-152912" b="-15201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1503" y="5223199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345" t="0" r="-152912" b="-152015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5400000">
            <a:off x="8511497" y="9000882"/>
            <a:ext cx="257418" cy="25741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9015291" y="9000882"/>
            <a:ext cx="257418" cy="25741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9519085" y="9000882"/>
            <a:ext cx="257418" cy="2574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144000" y="872272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345" t="0" r="-152912" b="-152015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761600" y="1724055"/>
            <a:ext cx="5741044" cy="48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3"/>
              </a:lnSpc>
            </a:pPr>
            <a:r>
              <a:rPr lang="en-US" sz="3556" spc="-11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CI PROJECT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32891" y="2670781"/>
            <a:ext cx="7325391" cy="474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8000" spc="-24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IDENTIFYING POTENTIALLY HAZARDOUS ASTEROIDS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6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7326" y="3737060"/>
            <a:ext cx="9633347" cy="191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6399" spc="-19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CONCLUDING REMARKS AND QUESTIONS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952477" y="9092185"/>
            <a:ext cx="5077773" cy="5174800"/>
          </a:xfrm>
          <a:custGeom>
            <a:avLst/>
            <a:gdLst/>
            <a:ahLst/>
            <a:cxnLst/>
            <a:rect r="r" b="b" t="t" l="l"/>
            <a:pathLst>
              <a:path h="5174800" w="5077773">
                <a:moveTo>
                  <a:pt x="0" y="0"/>
                </a:moveTo>
                <a:lnTo>
                  <a:pt x="5077772" y="0"/>
                </a:lnTo>
                <a:lnTo>
                  <a:pt x="5077772" y="5174800"/>
                </a:lnTo>
                <a:lnTo>
                  <a:pt x="0" y="517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7153" y="6635665"/>
            <a:ext cx="3343361" cy="2825140"/>
          </a:xfrm>
          <a:custGeom>
            <a:avLst/>
            <a:gdLst/>
            <a:ahLst/>
            <a:cxnLst/>
            <a:rect r="r" b="b" t="t" l="l"/>
            <a:pathLst>
              <a:path h="2825140" w="3343361">
                <a:moveTo>
                  <a:pt x="0" y="0"/>
                </a:moveTo>
                <a:lnTo>
                  <a:pt x="3343361" y="0"/>
                </a:lnTo>
                <a:lnTo>
                  <a:pt x="3343361" y="2825140"/>
                </a:lnTo>
                <a:lnTo>
                  <a:pt x="0" y="282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00525" y="8431999"/>
            <a:ext cx="4416779" cy="4501176"/>
          </a:xfrm>
          <a:custGeom>
            <a:avLst/>
            <a:gdLst/>
            <a:ahLst/>
            <a:cxnLst/>
            <a:rect r="r" b="b" t="t" l="l"/>
            <a:pathLst>
              <a:path h="4501176" w="4416779">
                <a:moveTo>
                  <a:pt x="0" y="0"/>
                </a:moveTo>
                <a:lnTo>
                  <a:pt x="4416779" y="0"/>
                </a:lnTo>
                <a:lnTo>
                  <a:pt x="4416779" y="4501176"/>
                </a:lnTo>
                <a:lnTo>
                  <a:pt x="0" y="450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61824" y="6635665"/>
            <a:ext cx="1093836" cy="1962038"/>
          </a:xfrm>
          <a:custGeom>
            <a:avLst/>
            <a:gdLst/>
            <a:ahLst/>
            <a:cxnLst/>
            <a:rect r="r" b="b" t="t" l="l"/>
            <a:pathLst>
              <a:path h="1962038" w="1093836">
                <a:moveTo>
                  <a:pt x="0" y="0"/>
                </a:moveTo>
                <a:lnTo>
                  <a:pt x="1093836" y="0"/>
                </a:lnTo>
                <a:lnTo>
                  <a:pt x="1093836" y="1962038"/>
                </a:lnTo>
                <a:lnTo>
                  <a:pt x="0" y="1962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42426" y="-452858"/>
            <a:ext cx="4038320" cy="2963117"/>
          </a:xfrm>
          <a:custGeom>
            <a:avLst/>
            <a:gdLst/>
            <a:ahLst/>
            <a:cxnLst/>
            <a:rect r="r" b="b" t="t" l="l"/>
            <a:pathLst>
              <a:path h="2963117" w="4038320">
                <a:moveTo>
                  <a:pt x="0" y="0"/>
                </a:moveTo>
                <a:lnTo>
                  <a:pt x="4038320" y="0"/>
                </a:lnTo>
                <a:lnTo>
                  <a:pt x="4038320" y="2963116"/>
                </a:lnTo>
                <a:lnTo>
                  <a:pt x="0" y="2963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492746" y="-452858"/>
            <a:ext cx="4038320" cy="2963117"/>
          </a:xfrm>
          <a:custGeom>
            <a:avLst/>
            <a:gdLst/>
            <a:ahLst/>
            <a:cxnLst/>
            <a:rect r="r" b="b" t="t" l="l"/>
            <a:pathLst>
              <a:path h="2963117" w="4038320">
                <a:moveTo>
                  <a:pt x="4038320" y="0"/>
                </a:moveTo>
                <a:lnTo>
                  <a:pt x="0" y="0"/>
                </a:lnTo>
                <a:lnTo>
                  <a:pt x="0" y="2963116"/>
                </a:lnTo>
                <a:lnTo>
                  <a:pt x="4038320" y="2963116"/>
                </a:lnTo>
                <a:lnTo>
                  <a:pt x="403832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41610" y="7637497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80" y="0"/>
                </a:lnTo>
                <a:lnTo>
                  <a:pt x="404780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345" t="0" r="-152912" b="-1520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44055" y="4732761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345" t="0" r="-152912" b="-1520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41610" y="2402396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80" y="0"/>
                </a:lnTo>
                <a:lnTo>
                  <a:pt x="404780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345" t="0" r="-152912" b="-1520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61824" y="4527392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80" y="0"/>
                </a:lnTo>
                <a:lnTo>
                  <a:pt x="404780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345" t="0" r="-152912" b="-15201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6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1064" y="9260557"/>
            <a:ext cx="5077773" cy="5174800"/>
          </a:xfrm>
          <a:custGeom>
            <a:avLst/>
            <a:gdLst/>
            <a:ahLst/>
            <a:cxnLst/>
            <a:rect r="r" b="b" t="t" l="l"/>
            <a:pathLst>
              <a:path h="5174800" w="5077773">
                <a:moveTo>
                  <a:pt x="0" y="0"/>
                </a:moveTo>
                <a:lnTo>
                  <a:pt x="5077773" y="0"/>
                </a:lnTo>
                <a:lnTo>
                  <a:pt x="5077773" y="5174800"/>
                </a:lnTo>
                <a:lnTo>
                  <a:pt x="0" y="517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3383" y="8027411"/>
            <a:ext cx="2918689" cy="2466292"/>
          </a:xfrm>
          <a:custGeom>
            <a:avLst/>
            <a:gdLst/>
            <a:ahLst/>
            <a:cxnLst/>
            <a:rect r="r" b="b" t="t" l="l"/>
            <a:pathLst>
              <a:path h="2466292" w="2918689">
                <a:moveTo>
                  <a:pt x="0" y="0"/>
                </a:moveTo>
                <a:lnTo>
                  <a:pt x="2918689" y="0"/>
                </a:lnTo>
                <a:lnTo>
                  <a:pt x="2918689" y="2466292"/>
                </a:lnTo>
                <a:lnTo>
                  <a:pt x="0" y="2466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1719" y="-1021885"/>
            <a:ext cx="4274446" cy="3318039"/>
          </a:xfrm>
          <a:custGeom>
            <a:avLst/>
            <a:gdLst/>
            <a:ahLst/>
            <a:cxnLst/>
            <a:rect r="r" b="b" t="t" l="l"/>
            <a:pathLst>
              <a:path h="3318039" w="4274446">
                <a:moveTo>
                  <a:pt x="0" y="0"/>
                </a:moveTo>
                <a:lnTo>
                  <a:pt x="4274447" y="0"/>
                </a:lnTo>
                <a:lnTo>
                  <a:pt x="4274447" y="3318038"/>
                </a:lnTo>
                <a:lnTo>
                  <a:pt x="0" y="3318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61032" y="8590143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45" t="0" r="-152912" b="-1520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5433" y="6280809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45" t="0" r="-152912" b="-1520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39019" y="1114425"/>
            <a:ext cx="8053584" cy="97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b="true" sz="6399" spc="-19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 MEMBERS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63234" y="2528078"/>
            <a:ext cx="8028297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3000" spc="-9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000" spc="-9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Suryansh Ambekar         (202201090042)</a:t>
            </a:r>
          </a:p>
          <a:p>
            <a:pPr algn="just">
              <a:lnSpc>
                <a:spcPts val="3150"/>
              </a:lnSpc>
            </a:pPr>
            <a:r>
              <a:rPr lang="en-US" sz="3000" spc="-9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Mayank Soni                          (202201090031) </a:t>
            </a:r>
          </a:p>
          <a:p>
            <a:pPr algn="just">
              <a:lnSpc>
                <a:spcPts val="3150"/>
              </a:lnSpc>
            </a:pPr>
            <a:r>
              <a:rPr lang="en-US" sz="3000" spc="-9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Aayush Tank                         (202201070139)</a:t>
            </a:r>
          </a:p>
          <a:p>
            <a:pPr algn="just">
              <a:lnSpc>
                <a:spcPts val="3150"/>
              </a:lnSpc>
            </a:pPr>
            <a:r>
              <a:rPr lang="en-US" sz="3000" spc="-9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Sneha Kurhade                  (202201070137) 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815522" y="6566089"/>
            <a:ext cx="3884328" cy="2694468"/>
            <a:chOff x="0" y="0"/>
            <a:chExt cx="5179104" cy="359262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766552" y="47625"/>
              <a:ext cx="3493013" cy="560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42"/>
                </a:lnSpc>
                <a:spcBef>
                  <a:spcPct val="0"/>
                </a:spcBef>
              </a:pPr>
              <a:r>
                <a:rPr lang="en-US" sz="2993" spc="-92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GUIDED  BY: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90778"/>
              <a:ext cx="5179104" cy="2301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2558" spc="-7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DR. SMITA KULKARNI</a:t>
              </a:r>
            </a:p>
            <a:p>
              <a:pPr algn="ctr">
                <a:lnSpc>
                  <a:spcPts val="2686"/>
                </a:lnSpc>
              </a:pPr>
            </a:p>
            <a:p>
              <a:pPr algn="ctr">
                <a:lnSpc>
                  <a:spcPts val="2686"/>
                </a:lnSpc>
              </a:pPr>
              <a:r>
                <a:rPr lang="en-US" sz="2558" spc="-7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MRS. ASWATHY M. A.</a:t>
              </a:r>
            </a:p>
            <a:p>
              <a:pPr algn="ctr">
                <a:lnSpc>
                  <a:spcPts val="2686"/>
                </a:lnSpc>
              </a:pPr>
            </a:p>
            <a:p>
              <a:pPr algn="ctr">
                <a:lnSpc>
                  <a:spcPts val="2686"/>
                </a:lnSpc>
                <a:spcBef>
                  <a:spcPct val="0"/>
                </a:spcBef>
              </a:pPr>
              <a:r>
                <a:rPr lang="en-US" sz="2558" spc="-7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DR. NUTAN BANSODE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401191" y="1403785"/>
            <a:ext cx="289181" cy="257418"/>
            <a:chOff x="0" y="0"/>
            <a:chExt cx="913093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3093" cy="812800"/>
            </a:xfrm>
            <a:custGeom>
              <a:avLst/>
              <a:gdLst/>
              <a:ahLst/>
              <a:cxnLst/>
              <a:rect r="r" b="b" t="t" l="l"/>
              <a:pathLst>
                <a:path h="812800" w="913093">
                  <a:moveTo>
                    <a:pt x="0" y="0"/>
                  </a:moveTo>
                  <a:lnTo>
                    <a:pt x="913093" y="0"/>
                  </a:lnTo>
                  <a:lnTo>
                    <a:pt x="91309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913093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01191" y="899991"/>
            <a:ext cx="289181" cy="257418"/>
            <a:chOff x="0" y="0"/>
            <a:chExt cx="91309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3093" cy="812800"/>
            </a:xfrm>
            <a:custGeom>
              <a:avLst/>
              <a:gdLst/>
              <a:ahLst/>
              <a:cxnLst/>
              <a:rect r="r" b="b" t="t" l="l"/>
              <a:pathLst>
                <a:path h="812800" w="913093">
                  <a:moveTo>
                    <a:pt x="0" y="0"/>
                  </a:moveTo>
                  <a:lnTo>
                    <a:pt x="913093" y="0"/>
                  </a:lnTo>
                  <a:lnTo>
                    <a:pt x="91309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913093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401191" y="396197"/>
            <a:ext cx="289181" cy="257418"/>
            <a:chOff x="0" y="0"/>
            <a:chExt cx="913093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13093" cy="812800"/>
            </a:xfrm>
            <a:custGeom>
              <a:avLst/>
              <a:gdLst/>
              <a:ahLst/>
              <a:cxnLst/>
              <a:rect r="r" b="b" t="t" l="l"/>
              <a:pathLst>
                <a:path h="812800" w="913093">
                  <a:moveTo>
                    <a:pt x="0" y="0"/>
                  </a:moveTo>
                  <a:lnTo>
                    <a:pt x="913093" y="0"/>
                  </a:lnTo>
                  <a:lnTo>
                    <a:pt x="91309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913093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6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2168" y="-2044480"/>
            <a:ext cx="3569323" cy="3637527"/>
          </a:xfrm>
          <a:custGeom>
            <a:avLst/>
            <a:gdLst/>
            <a:ahLst/>
            <a:cxnLst/>
            <a:rect r="r" b="b" t="t" l="l"/>
            <a:pathLst>
              <a:path h="3637527" w="3569323">
                <a:moveTo>
                  <a:pt x="0" y="0"/>
                </a:moveTo>
                <a:lnTo>
                  <a:pt x="3569324" y="0"/>
                </a:lnTo>
                <a:lnTo>
                  <a:pt x="3569324" y="3637527"/>
                </a:lnTo>
                <a:lnTo>
                  <a:pt x="0" y="363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4194" y="634611"/>
            <a:ext cx="6181773" cy="117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1"/>
              </a:lnSpc>
            </a:pPr>
            <a:r>
              <a:rPr lang="en-US" b="true" sz="7724" spc="-23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MOTIVATION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1028700" y="9000882"/>
            <a:ext cx="257418" cy="2574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532494" y="9000882"/>
            <a:ext cx="257418" cy="2574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2036288" y="9000882"/>
            <a:ext cx="257418" cy="2574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662051" y="5736550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45" t="0" r="-152912" b="-15201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90143" y="1593047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45" t="0" r="-152912" b="-15201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47359" y="9129591"/>
            <a:ext cx="3038943" cy="3097012"/>
          </a:xfrm>
          <a:custGeom>
            <a:avLst/>
            <a:gdLst/>
            <a:ahLst/>
            <a:cxnLst/>
            <a:rect r="r" b="b" t="t" l="l"/>
            <a:pathLst>
              <a:path h="3097012" w="3038943">
                <a:moveTo>
                  <a:pt x="0" y="0"/>
                </a:moveTo>
                <a:lnTo>
                  <a:pt x="3038943" y="0"/>
                </a:lnTo>
                <a:lnTo>
                  <a:pt x="3038943" y="3097012"/>
                </a:lnTo>
                <a:lnTo>
                  <a:pt x="0" y="3097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86118" y="2658316"/>
            <a:ext cx="3572148" cy="3587545"/>
            <a:chOff x="0" y="0"/>
            <a:chExt cx="4762864" cy="478339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762864" cy="4783393"/>
              <a:chOff x="0" y="0"/>
              <a:chExt cx="410781" cy="41255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10781" cy="412552"/>
              </a:xfrm>
              <a:custGeom>
                <a:avLst/>
                <a:gdLst/>
                <a:ahLst/>
                <a:cxnLst/>
                <a:rect r="r" b="b" t="t" l="l"/>
                <a:pathLst>
                  <a:path h="412552" w="410781">
                    <a:moveTo>
                      <a:pt x="110532" y="0"/>
                    </a:moveTo>
                    <a:lnTo>
                      <a:pt x="300249" y="0"/>
                    </a:lnTo>
                    <a:cubicBezTo>
                      <a:pt x="329564" y="0"/>
                      <a:pt x="357678" y="11645"/>
                      <a:pt x="378407" y="32374"/>
                    </a:cubicBezTo>
                    <a:cubicBezTo>
                      <a:pt x="399136" y="53103"/>
                      <a:pt x="410781" y="81217"/>
                      <a:pt x="410781" y="110532"/>
                    </a:cubicBezTo>
                    <a:lnTo>
                      <a:pt x="410781" y="302019"/>
                    </a:lnTo>
                    <a:cubicBezTo>
                      <a:pt x="410781" y="363065"/>
                      <a:pt x="361294" y="412552"/>
                      <a:pt x="300249" y="412552"/>
                    </a:cubicBezTo>
                    <a:lnTo>
                      <a:pt x="110532" y="412552"/>
                    </a:lnTo>
                    <a:cubicBezTo>
                      <a:pt x="81217" y="412552"/>
                      <a:pt x="53103" y="400906"/>
                      <a:pt x="32374" y="380177"/>
                    </a:cubicBezTo>
                    <a:cubicBezTo>
                      <a:pt x="11645" y="359449"/>
                      <a:pt x="0" y="331334"/>
                      <a:pt x="0" y="302019"/>
                    </a:cubicBezTo>
                    <a:lnTo>
                      <a:pt x="0" y="110532"/>
                    </a:lnTo>
                    <a:cubicBezTo>
                      <a:pt x="0" y="81217"/>
                      <a:pt x="11645" y="53103"/>
                      <a:pt x="32374" y="32374"/>
                    </a:cubicBezTo>
                    <a:cubicBezTo>
                      <a:pt x="53103" y="11645"/>
                      <a:pt x="81217" y="0"/>
                      <a:pt x="11053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38100"/>
                <a:ext cx="410781" cy="374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85806" y="842111"/>
              <a:ext cx="4591252" cy="3146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0"/>
                </a:lnSpc>
              </a:pPr>
              <a:r>
                <a:rPr lang="en-US" b="true" sz="3457" spc="-107">
                  <a:solidFill>
                    <a:srgbClr val="0D161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SPACE SAFETY</a:t>
              </a:r>
            </a:p>
            <a:p>
              <a:pPr algn="ctr">
                <a:lnSpc>
                  <a:spcPts val="3630"/>
                </a:lnSpc>
              </a:pPr>
            </a:p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457" spc="-107">
                  <a:solidFill>
                    <a:srgbClr val="0D161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Early detection ensures planetary defense.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108897" y="6486087"/>
            <a:ext cx="3572148" cy="3587545"/>
            <a:chOff x="0" y="0"/>
            <a:chExt cx="410781" cy="4125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0781" cy="412552"/>
            </a:xfrm>
            <a:custGeom>
              <a:avLst/>
              <a:gdLst/>
              <a:ahLst/>
              <a:cxnLst/>
              <a:rect r="r" b="b" t="t" l="l"/>
              <a:pathLst>
                <a:path h="412552" w="410781">
                  <a:moveTo>
                    <a:pt x="110532" y="0"/>
                  </a:moveTo>
                  <a:lnTo>
                    <a:pt x="300249" y="0"/>
                  </a:lnTo>
                  <a:cubicBezTo>
                    <a:pt x="329564" y="0"/>
                    <a:pt x="357678" y="11645"/>
                    <a:pt x="378407" y="32374"/>
                  </a:cubicBezTo>
                  <a:cubicBezTo>
                    <a:pt x="399136" y="53103"/>
                    <a:pt x="410781" y="81217"/>
                    <a:pt x="410781" y="110532"/>
                  </a:cubicBezTo>
                  <a:lnTo>
                    <a:pt x="410781" y="302019"/>
                  </a:lnTo>
                  <a:cubicBezTo>
                    <a:pt x="410781" y="363065"/>
                    <a:pt x="361294" y="412552"/>
                    <a:pt x="300249" y="412552"/>
                  </a:cubicBezTo>
                  <a:lnTo>
                    <a:pt x="110532" y="412552"/>
                  </a:lnTo>
                  <a:cubicBezTo>
                    <a:pt x="81217" y="412552"/>
                    <a:pt x="53103" y="400906"/>
                    <a:pt x="32374" y="380177"/>
                  </a:cubicBezTo>
                  <a:cubicBezTo>
                    <a:pt x="11645" y="359449"/>
                    <a:pt x="0" y="331334"/>
                    <a:pt x="0" y="302019"/>
                  </a:cubicBezTo>
                  <a:lnTo>
                    <a:pt x="0" y="110532"/>
                  </a:lnTo>
                  <a:cubicBezTo>
                    <a:pt x="0" y="81217"/>
                    <a:pt x="11645" y="53103"/>
                    <a:pt x="32374" y="32374"/>
                  </a:cubicBezTo>
                  <a:cubicBezTo>
                    <a:pt x="53103" y="11645"/>
                    <a:pt x="81217" y="0"/>
                    <a:pt x="1105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1B8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410781" cy="374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173251" y="7536076"/>
            <a:ext cx="3379084" cy="234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</a:pPr>
          </a:p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457" spc="-107">
                <a:solidFill>
                  <a:srgbClr val="0D16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3457" spc="-107">
                <a:solidFill>
                  <a:srgbClr val="0D16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ENHANCE INTERNATIONAL SPACE SAFETY PREPAREDNESS.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503823" y="6486087"/>
            <a:ext cx="3572148" cy="3587545"/>
            <a:chOff x="0" y="0"/>
            <a:chExt cx="4762864" cy="478339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969670" y="3784289"/>
              <a:ext cx="539706" cy="547652"/>
            </a:xfrm>
            <a:custGeom>
              <a:avLst/>
              <a:gdLst/>
              <a:ahLst/>
              <a:cxnLst/>
              <a:rect r="r" b="b" t="t" l="l"/>
              <a:pathLst>
                <a:path h="547652" w="539706">
                  <a:moveTo>
                    <a:pt x="0" y="0"/>
                  </a:moveTo>
                  <a:lnTo>
                    <a:pt x="539706" y="0"/>
                  </a:lnTo>
                  <a:lnTo>
                    <a:pt x="539706" y="547652"/>
                  </a:lnTo>
                  <a:lnTo>
                    <a:pt x="0" y="547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9345" t="0" r="-152912" b="-152015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0" y="0"/>
              <a:ext cx="4762864" cy="4783393"/>
              <a:chOff x="0" y="0"/>
              <a:chExt cx="410781" cy="41255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410781" cy="412552"/>
              </a:xfrm>
              <a:custGeom>
                <a:avLst/>
                <a:gdLst/>
                <a:ahLst/>
                <a:cxnLst/>
                <a:rect r="r" b="b" t="t" l="l"/>
                <a:pathLst>
                  <a:path h="412552" w="410781">
                    <a:moveTo>
                      <a:pt x="110532" y="0"/>
                    </a:moveTo>
                    <a:lnTo>
                      <a:pt x="300249" y="0"/>
                    </a:lnTo>
                    <a:cubicBezTo>
                      <a:pt x="329564" y="0"/>
                      <a:pt x="357678" y="11645"/>
                      <a:pt x="378407" y="32374"/>
                    </a:cubicBezTo>
                    <a:cubicBezTo>
                      <a:pt x="399136" y="53103"/>
                      <a:pt x="410781" y="81217"/>
                      <a:pt x="410781" y="110532"/>
                    </a:cubicBezTo>
                    <a:lnTo>
                      <a:pt x="410781" y="302019"/>
                    </a:lnTo>
                    <a:cubicBezTo>
                      <a:pt x="410781" y="363065"/>
                      <a:pt x="361294" y="412552"/>
                      <a:pt x="300249" y="412552"/>
                    </a:cubicBezTo>
                    <a:lnTo>
                      <a:pt x="110532" y="412552"/>
                    </a:lnTo>
                    <a:cubicBezTo>
                      <a:pt x="81217" y="412552"/>
                      <a:pt x="53103" y="400906"/>
                      <a:pt x="32374" y="380177"/>
                    </a:cubicBezTo>
                    <a:cubicBezTo>
                      <a:pt x="11645" y="359449"/>
                      <a:pt x="0" y="331334"/>
                      <a:pt x="0" y="302019"/>
                    </a:cubicBezTo>
                    <a:lnTo>
                      <a:pt x="0" y="110532"/>
                    </a:lnTo>
                    <a:cubicBezTo>
                      <a:pt x="0" y="81217"/>
                      <a:pt x="11645" y="53103"/>
                      <a:pt x="32374" y="32374"/>
                    </a:cubicBezTo>
                    <a:cubicBezTo>
                      <a:pt x="53103" y="11645"/>
                      <a:pt x="81217" y="0"/>
                      <a:pt x="11053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1B8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38100"/>
                <a:ext cx="410781" cy="374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07232" y="412939"/>
              <a:ext cx="4591252" cy="388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0"/>
                </a:lnSpc>
              </a:pPr>
              <a:r>
                <a:rPr lang="en-US" b="true" sz="3457" spc="-107">
                  <a:solidFill>
                    <a:srgbClr val="0D161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INNOVATION</a:t>
              </a:r>
            </a:p>
            <a:p>
              <a:pPr algn="ctr">
                <a:lnSpc>
                  <a:spcPts val="3630"/>
                </a:lnSpc>
              </a:pPr>
            </a:p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b="true" sz="3457" spc="-107">
                  <a:solidFill>
                    <a:srgbClr val="0D161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  <a:r>
                <a:rPr lang="en-US" sz="3457" spc="-107">
                  <a:solidFill>
                    <a:srgbClr val="0D161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ADVANCE TECHNOLOGY FOR PLANETARY DEFENSE STRATEGY</a:t>
              </a:r>
              <a:r>
                <a:rPr lang="en-US" b="true" sz="3457" spc="-107">
                  <a:solidFill>
                    <a:srgbClr val="0D161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424293" y="2658316"/>
            <a:ext cx="3573479" cy="3635031"/>
            <a:chOff x="0" y="0"/>
            <a:chExt cx="4764638" cy="484670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4764638" cy="4846708"/>
              <a:chOff x="0" y="0"/>
              <a:chExt cx="410934" cy="418012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10934" cy="418012"/>
              </a:xfrm>
              <a:custGeom>
                <a:avLst/>
                <a:gdLst/>
                <a:ahLst/>
                <a:cxnLst/>
                <a:rect r="r" b="b" t="t" l="l"/>
                <a:pathLst>
                  <a:path h="418012" w="410934">
                    <a:moveTo>
                      <a:pt x="110491" y="0"/>
                    </a:moveTo>
                    <a:lnTo>
                      <a:pt x="300443" y="0"/>
                    </a:lnTo>
                    <a:cubicBezTo>
                      <a:pt x="329747" y="0"/>
                      <a:pt x="357851" y="11641"/>
                      <a:pt x="378572" y="32362"/>
                    </a:cubicBezTo>
                    <a:cubicBezTo>
                      <a:pt x="399293" y="53083"/>
                      <a:pt x="410934" y="81187"/>
                      <a:pt x="410934" y="110491"/>
                    </a:cubicBezTo>
                    <a:lnTo>
                      <a:pt x="410934" y="307521"/>
                    </a:lnTo>
                    <a:cubicBezTo>
                      <a:pt x="410934" y="368544"/>
                      <a:pt x="361465" y="418012"/>
                      <a:pt x="300443" y="418012"/>
                    </a:cubicBezTo>
                    <a:lnTo>
                      <a:pt x="110491" y="418012"/>
                    </a:lnTo>
                    <a:cubicBezTo>
                      <a:pt x="81187" y="418012"/>
                      <a:pt x="53083" y="406371"/>
                      <a:pt x="32362" y="385650"/>
                    </a:cubicBezTo>
                    <a:cubicBezTo>
                      <a:pt x="11641" y="364929"/>
                      <a:pt x="0" y="336825"/>
                      <a:pt x="0" y="307521"/>
                    </a:cubicBezTo>
                    <a:lnTo>
                      <a:pt x="0" y="110491"/>
                    </a:lnTo>
                    <a:cubicBezTo>
                      <a:pt x="0" y="81187"/>
                      <a:pt x="11641" y="53083"/>
                      <a:pt x="32362" y="32362"/>
                    </a:cubicBezTo>
                    <a:cubicBezTo>
                      <a:pt x="53083" y="11641"/>
                      <a:pt x="81187" y="0"/>
                      <a:pt x="11049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38100"/>
                <a:ext cx="410934" cy="3799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88900" y="518651"/>
              <a:ext cx="4562089" cy="3819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5"/>
                </a:lnSpc>
              </a:pPr>
              <a:r>
                <a:rPr lang="en-US" b="true" sz="3434" spc="-106">
                  <a:solidFill>
                    <a:srgbClr val="0D161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ASTRONOMICAL SOLUTIONS</a:t>
              </a:r>
            </a:p>
            <a:p>
              <a:pPr algn="ctr">
                <a:lnSpc>
                  <a:spcPts val="3605"/>
                </a:lnSpc>
              </a:pPr>
            </a:p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3434" spc="-106">
                  <a:solidFill>
                    <a:srgbClr val="0D161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REAL-TIME ASTEROID MONITORING SYSTEMS.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45622" y="2658316"/>
            <a:ext cx="3592646" cy="3589311"/>
            <a:chOff x="0" y="0"/>
            <a:chExt cx="4790195" cy="478574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4790195" cy="4785748"/>
              <a:chOff x="0" y="0"/>
              <a:chExt cx="413138" cy="41275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13138" cy="412755"/>
              </a:xfrm>
              <a:custGeom>
                <a:avLst/>
                <a:gdLst/>
                <a:ahLst/>
                <a:cxnLst/>
                <a:rect r="r" b="b" t="t" l="l"/>
                <a:pathLst>
                  <a:path h="412755" w="413138">
                    <a:moveTo>
                      <a:pt x="109902" y="0"/>
                    </a:moveTo>
                    <a:lnTo>
                      <a:pt x="303237" y="0"/>
                    </a:lnTo>
                    <a:cubicBezTo>
                      <a:pt x="332384" y="0"/>
                      <a:pt x="360338" y="11579"/>
                      <a:pt x="380949" y="32189"/>
                    </a:cubicBezTo>
                    <a:cubicBezTo>
                      <a:pt x="401559" y="52800"/>
                      <a:pt x="413138" y="80754"/>
                      <a:pt x="413138" y="109902"/>
                    </a:cubicBezTo>
                    <a:lnTo>
                      <a:pt x="413138" y="302853"/>
                    </a:lnTo>
                    <a:cubicBezTo>
                      <a:pt x="413138" y="332001"/>
                      <a:pt x="401559" y="359955"/>
                      <a:pt x="380949" y="380565"/>
                    </a:cubicBezTo>
                    <a:cubicBezTo>
                      <a:pt x="360338" y="401176"/>
                      <a:pt x="332384" y="412755"/>
                      <a:pt x="303237" y="412755"/>
                    </a:cubicBezTo>
                    <a:lnTo>
                      <a:pt x="109902" y="412755"/>
                    </a:lnTo>
                    <a:cubicBezTo>
                      <a:pt x="80754" y="412755"/>
                      <a:pt x="52800" y="401176"/>
                      <a:pt x="32189" y="380565"/>
                    </a:cubicBezTo>
                    <a:cubicBezTo>
                      <a:pt x="11579" y="359955"/>
                      <a:pt x="0" y="332001"/>
                      <a:pt x="0" y="302853"/>
                    </a:cubicBezTo>
                    <a:lnTo>
                      <a:pt x="0" y="109902"/>
                    </a:lnTo>
                    <a:cubicBezTo>
                      <a:pt x="0" y="80754"/>
                      <a:pt x="11579" y="52800"/>
                      <a:pt x="32189" y="32189"/>
                    </a:cubicBezTo>
                    <a:cubicBezTo>
                      <a:pt x="52800" y="11579"/>
                      <a:pt x="80754" y="0"/>
                      <a:pt x="1099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38100"/>
                <a:ext cx="413138" cy="3746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89039" y="505653"/>
              <a:ext cx="4617598" cy="3819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0"/>
                </a:lnSpc>
              </a:pPr>
              <a:r>
                <a:rPr lang="en-US" b="true" sz="3457" spc="-107">
                  <a:solidFill>
                    <a:srgbClr val="0D161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TECH OPPORTUNITY</a:t>
              </a:r>
            </a:p>
            <a:p>
              <a:pPr algn="ctr">
                <a:lnSpc>
                  <a:spcPts val="3630"/>
                </a:lnSpc>
              </a:pPr>
            </a:p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457" spc="-107">
                  <a:solidFill>
                    <a:srgbClr val="0D161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Machine learning for asteroid classification.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4108897" y="6877234"/>
            <a:ext cx="3443439" cy="102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457" spc="-107">
                <a:solidFill>
                  <a:srgbClr val="0D16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GLOBAL IMPACT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6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2033" cy="11513134"/>
            <a:chOff x="0" y="0"/>
            <a:chExt cx="2149671" cy="3032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671" cy="3032266"/>
            </a:xfrm>
            <a:custGeom>
              <a:avLst/>
              <a:gdLst/>
              <a:ahLst/>
              <a:cxnLst/>
              <a:rect r="r" b="b" t="t" l="l"/>
              <a:pathLst>
                <a:path h="3032266" w="2149671">
                  <a:moveTo>
                    <a:pt x="0" y="0"/>
                  </a:moveTo>
                  <a:lnTo>
                    <a:pt x="2149671" y="0"/>
                  </a:lnTo>
                  <a:lnTo>
                    <a:pt x="2149671" y="3032266"/>
                  </a:lnTo>
                  <a:lnTo>
                    <a:pt x="0" y="3032266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6000"/>
                  </a:srgbClr>
                </a:gs>
                <a:gs pos="100000">
                  <a:srgbClr val="94B9FF">
                    <a:alpha val="16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2149671" cy="2994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994294" y="9000882"/>
            <a:ext cx="257418" cy="2574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6498088" y="9000882"/>
            <a:ext cx="257418" cy="2574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7001882" y="9000882"/>
            <a:ext cx="257418" cy="25741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343008" y="8460451"/>
            <a:ext cx="3584603" cy="3653098"/>
          </a:xfrm>
          <a:custGeom>
            <a:avLst/>
            <a:gdLst/>
            <a:ahLst/>
            <a:cxnLst/>
            <a:rect r="r" b="b" t="t" l="l"/>
            <a:pathLst>
              <a:path h="3653098" w="3584603">
                <a:moveTo>
                  <a:pt x="0" y="0"/>
                </a:moveTo>
                <a:lnTo>
                  <a:pt x="3584602" y="0"/>
                </a:lnTo>
                <a:lnTo>
                  <a:pt x="3584602" y="3653098"/>
                </a:lnTo>
                <a:lnTo>
                  <a:pt x="0" y="3653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23003" y="206462"/>
            <a:ext cx="2016679" cy="2055214"/>
          </a:xfrm>
          <a:custGeom>
            <a:avLst/>
            <a:gdLst/>
            <a:ahLst/>
            <a:cxnLst/>
            <a:rect r="r" b="b" t="t" l="l"/>
            <a:pathLst>
              <a:path h="2055214" w="2016679">
                <a:moveTo>
                  <a:pt x="0" y="0"/>
                </a:moveTo>
                <a:lnTo>
                  <a:pt x="2016679" y="0"/>
                </a:lnTo>
                <a:lnTo>
                  <a:pt x="2016679" y="2055215"/>
                </a:lnTo>
                <a:lnTo>
                  <a:pt x="0" y="205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056910" y="4807125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80" y="0"/>
                </a:lnTo>
                <a:lnTo>
                  <a:pt x="404780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73650" y="1028700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75025" y="9527636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96306" y="3086100"/>
            <a:ext cx="4522879" cy="4114800"/>
          </a:xfrm>
          <a:custGeom>
            <a:avLst/>
            <a:gdLst/>
            <a:ahLst/>
            <a:cxnLst/>
            <a:rect r="r" b="b" t="t" l="l"/>
            <a:pathLst>
              <a:path h="4114800" w="4522879">
                <a:moveTo>
                  <a:pt x="0" y="0"/>
                </a:moveTo>
                <a:lnTo>
                  <a:pt x="4522880" y="0"/>
                </a:lnTo>
                <a:lnTo>
                  <a:pt x="45228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99930" y="8271664"/>
            <a:ext cx="7690463" cy="3841885"/>
          </a:xfrm>
          <a:custGeom>
            <a:avLst/>
            <a:gdLst/>
            <a:ahLst/>
            <a:cxnLst/>
            <a:rect r="r" b="b" t="t" l="l"/>
            <a:pathLst>
              <a:path h="3841885" w="7690463">
                <a:moveTo>
                  <a:pt x="0" y="0"/>
                </a:moveTo>
                <a:lnTo>
                  <a:pt x="7690463" y="0"/>
                </a:lnTo>
                <a:lnTo>
                  <a:pt x="7690463" y="3841885"/>
                </a:lnTo>
                <a:lnTo>
                  <a:pt x="0" y="3841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-3846669" y="-958910"/>
            <a:ext cx="6056942" cy="3025835"/>
          </a:xfrm>
          <a:custGeom>
            <a:avLst/>
            <a:gdLst/>
            <a:ahLst/>
            <a:cxnLst/>
            <a:rect r="r" b="b" t="t" l="l"/>
            <a:pathLst>
              <a:path h="3025835" w="6056942">
                <a:moveTo>
                  <a:pt x="0" y="0"/>
                </a:moveTo>
                <a:lnTo>
                  <a:pt x="6056942" y="0"/>
                </a:lnTo>
                <a:lnTo>
                  <a:pt x="6056942" y="3025835"/>
                </a:lnTo>
                <a:lnTo>
                  <a:pt x="0" y="3025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99930" y="2341629"/>
            <a:ext cx="8162033" cy="6118822"/>
          </a:xfrm>
          <a:custGeom>
            <a:avLst/>
            <a:gdLst/>
            <a:ahLst/>
            <a:cxnLst/>
            <a:rect r="r" b="b" t="t" l="l"/>
            <a:pathLst>
              <a:path h="6118822" w="8162033">
                <a:moveTo>
                  <a:pt x="0" y="0"/>
                </a:moveTo>
                <a:lnTo>
                  <a:pt x="8162033" y="0"/>
                </a:lnTo>
                <a:lnTo>
                  <a:pt x="8162033" y="6118822"/>
                </a:lnTo>
                <a:lnTo>
                  <a:pt x="0" y="6118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351867" y="649257"/>
            <a:ext cx="7403639" cy="289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4"/>
              </a:lnSpc>
            </a:pPr>
            <a:r>
              <a:rPr lang="en-US" b="true" sz="6699" spc="-20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AIM OF THE PROJECT</a:t>
            </a:r>
          </a:p>
          <a:p>
            <a:pPr algn="l">
              <a:lnSpc>
                <a:spcPts val="7034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670371" y="4112244"/>
            <a:ext cx="7209308" cy="440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779"/>
              </a:lnSpc>
              <a:buAutoNum type="arabicPeriod" startAt="1"/>
            </a:pPr>
            <a:r>
              <a:rPr lang="en-US" b="true" sz="3000">
                <a:solidFill>
                  <a:srgbClr val="EDE1D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 develop a machine learning model that classifies asteroids as hazardous or non-hazardous based on features like size, speed, and trajectory.</a:t>
            </a:r>
          </a:p>
          <a:p>
            <a:pPr algn="just" marL="647700" indent="-323850" lvl="1">
              <a:lnSpc>
                <a:spcPts val="3779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Integrate MLOps for seamless real-time deployment and monitoring.</a:t>
            </a:r>
          </a:p>
          <a:p>
            <a:pPr algn="just" marL="647700" indent="-323850" lvl="1">
              <a:lnSpc>
                <a:spcPts val="3779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Enhance space safety.</a:t>
            </a:r>
          </a:p>
          <a:p>
            <a:pPr algn="l">
              <a:lnSpc>
                <a:spcPts val="316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6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746429" y="1756867"/>
            <a:ext cx="6892128" cy="6958218"/>
            <a:chOff x="0" y="0"/>
            <a:chExt cx="1815211" cy="1832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5211" cy="1832617"/>
            </a:xfrm>
            <a:custGeom>
              <a:avLst/>
              <a:gdLst/>
              <a:ahLst/>
              <a:cxnLst/>
              <a:rect r="r" b="b" t="t" l="l"/>
              <a:pathLst>
                <a:path h="1832617" w="1815211">
                  <a:moveTo>
                    <a:pt x="57288" y="0"/>
                  </a:moveTo>
                  <a:lnTo>
                    <a:pt x="1757923" y="0"/>
                  </a:lnTo>
                  <a:cubicBezTo>
                    <a:pt x="1789562" y="0"/>
                    <a:pt x="1815211" y="25649"/>
                    <a:pt x="1815211" y="57288"/>
                  </a:cubicBezTo>
                  <a:lnTo>
                    <a:pt x="1815211" y="1775329"/>
                  </a:lnTo>
                  <a:cubicBezTo>
                    <a:pt x="1815211" y="1806968"/>
                    <a:pt x="1789562" y="1832617"/>
                    <a:pt x="1757923" y="1832617"/>
                  </a:cubicBezTo>
                  <a:lnTo>
                    <a:pt x="57288" y="1832617"/>
                  </a:lnTo>
                  <a:cubicBezTo>
                    <a:pt x="25649" y="1832617"/>
                    <a:pt x="0" y="1806968"/>
                    <a:pt x="0" y="1775329"/>
                  </a:cubicBezTo>
                  <a:lnTo>
                    <a:pt x="0" y="57288"/>
                  </a:lnTo>
                  <a:cubicBezTo>
                    <a:pt x="0" y="25649"/>
                    <a:pt x="25649" y="0"/>
                    <a:pt x="572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1815211" cy="179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73277" y="2003785"/>
            <a:ext cx="6279430" cy="62794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33619" y="-854942"/>
            <a:ext cx="3478539" cy="2552378"/>
          </a:xfrm>
          <a:custGeom>
            <a:avLst/>
            <a:gdLst/>
            <a:ahLst/>
            <a:cxnLst/>
            <a:rect r="r" b="b" t="t" l="l"/>
            <a:pathLst>
              <a:path h="2552378" w="3478539">
                <a:moveTo>
                  <a:pt x="0" y="0"/>
                </a:moveTo>
                <a:lnTo>
                  <a:pt x="3478539" y="0"/>
                </a:lnTo>
                <a:lnTo>
                  <a:pt x="3478539" y="2552378"/>
                </a:lnTo>
                <a:lnTo>
                  <a:pt x="0" y="2552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87059" y="8460451"/>
            <a:ext cx="3584603" cy="3653098"/>
          </a:xfrm>
          <a:custGeom>
            <a:avLst/>
            <a:gdLst/>
            <a:ahLst/>
            <a:cxnLst/>
            <a:rect r="r" b="b" t="t" l="l"/>
            <a:pathLst>
              <a:path h="3653098" w="3584603">
                <a:moveTo>
                  <a:pt x="0" y="0"/>
                </a:moveTo>
                <a:lnTo>
                  <a:pt x="3584602" y="0"/>
                </a:lnTo>
                <a:lnTo>
                  <a:pt x="3584602" y="3653098"/>
                </a:lnTo>
                <a:lnTo>
                  <a:pt x="0" y="3653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78488" y="8049712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365013" y="4938131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80" y="0"/>
                </a:lnTo>
                <a:lnTo>
                  <a:pt x="404780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62872" y="579709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2036288"/>
            <a:ext cx="257418" cy="25741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1532494"/>
            <a:ext cx="257418" cy="25741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028700"/>
            <a:ext cx="257418" cy="25741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15930536" y="7545851"/>
            <a:ext cx="1979333" cy="2328627"/>
          </a:xfrm>
          <a:custGeom>
            <a:avLst/>
            <a:gdLst/>
            <a:ahLst/>
            <a:cxnLst/>
            <a:rect r="r" b="b" t="t" l="l"/>
            <a:pathLst>
              <a:path h="2328627" w="1979333">
                <a:moveTo>
                  <a:pt x="1979333" y="0"/>
                </a:moveTo>
                <a:lnTo>
                  <a:pt x="0" y="0"/>
                </a:lnTo>
                <a:lnTo>
                  <a:pt x="0" y="2328627"/>
                </a:lnTo>
                <a:lnTo>
                  <a:pt x="1979333" y="2328627"/>
                </a:lnTo>
                <a:lnTo>
                  <a:pt x="197933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749564" y="-627740"/>
            <a:ext cx="1386328" cy="1412818"/>
          </a:xfrm>
          <a:custGeom>
            <a:avLst/>
            <a:gdLst/>
            <a:ahLst/>
            <a:cxnLst/>
            <a:rect r="r" b="b" t="t" l="l"/>
            <a:pathLst>
              <a:path h="1412818" w="1386328">
                <a:moveTo>
                  <a:pt x="0" y="0"/>
                </a:moveTo>
                <a:lnTo>
                  <a:pt x="1386328" y="0"/>
                </a:lnTo>
                <a:lnTo>
                  <a:pt x="1386328" y="1412818"/>
                </a:lnTo>
                <a:lnTo>
                  <a:pt x="0" y="1412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-1525579" y="8837214"/>
            <a:ext cx="3478539" cy="2552378"/>
          </a:xfrm>
          <a:custGeom>
            <a:avLst/>
            <a:gdLst/>
            <a:ahLst/>
            <a:cxnLst/>
            <a:rect r="r" b="b" t="t" l="l"/>
            <a:pathLst>
              <a:path h="2552378" w="3478539">
                <a:moveTo>
                  <a:pt x="3478539" y="2552378"/>
                </a:moveTo>
                <a:lnTo>
                  <a:pt x="0" y="2552378"/>
                </a:lnTo>
                <a:lnTo>
                  <a:pt x="0" y="0"/>
                </a:lnTo>
                <a:lnTo>
                  <a:pt x="3478539" y="0"/>
                </a:lnTo>
                <a:lnTo>
                  <a:pt x="3478539" y="2552378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073277" y="2036288"/>
            <a:ext cx="6279430" cy="6279430"/>
          </a:xfrm>
          <a:custGeom>
            <a:avLst/>
            <a:gdLst/>
            <a:ahLst/>
            <a:cxnLst/>
            <a:rect r="r" b="b" t="t" l="l"/>
            <a:pathLst>
              <a:path h="6279430" w="6279430">
                <a:moveTo>
                  <a:pt x="0" y="0"/>
                </a:moveTo>
                <a:lnTo>
                  <a:pt x="6279429" y="0"/>
                </a:lnTo>
                <a:lnTo>
                  <a:pt x="6279429" y="6279430"/>
                </a:lnTo>
                <a:lnTo>
                  <a:pt x="0" y="6279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258834">
            <a:off x="7814961" y="150153"/>
            <a:ext cx="1713282" cy="1899809"/>
          </a:xfrm>
          <a:custGeom>
            <a:avLst/>
            <a:gdLst/>
            <a:ahLst/>
            <a:cxnLst/>
            <a:rect r="r" b="b" t="t" l="l"/>
            <a:pathLst>
              <a:path h="1899809" w="1713282">
                <a:moveTo>
                  <a:pt x="0" y="0"/>
                </a:moveTo>
                <a:lnTo>
                  <a:pt x="1713282" y="0"/>
                </a:lnTo>
                <a:lnTo>
                  <a:pt x="1713282" y="1899808"/>
                </a:lnTo>
                <a:lnTo>
                  <a:pt x="0" y="1899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144000" y="506972"/>
            <a:ext cx="6923915" cy="370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6399" spc="-19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DATASET </a:t>
            </a:r>
          </a:p>
          <a:p>
            <a:pPr algn="ctr">
              <a:lnSpc>
                <a:spcPts val="6719"/>
              </a:lnSpc>
            </a:pPr>
            <a:r>
              <a:rPr lang="en-US" b="true" sz="6399" spc="-19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AND METHODOLOGY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996780" y="2840920"/>
            <a:ext cx="8683495" cy="449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</a:p>
          <a:p>
            <a:pPr algn="ctr">
              <a:lnSpc>
                <a:spcPts val="3966"/>
              </a:lnSpc>
            </a:pPr>
          </a:p>
          <a:p>
            <a:pPr algn="just" marL="679680" indent="-339840" lvl="1">
              <a:lnSpc>
                <a:spcPts val="3966"/>
              </a:lnSpc>
              <a:buAutoNum type="arabicPeriod" startAt="1"/>
            </a:pPr>
            <a:r>
              <a:rPr lang="en-US" sz="3148" spc="-2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preprocessing and feature selection.</a:t>
            </a:r>
          </a:p>
          <a:p>
            <a:pPr algn="just" marL="679680" indent="-339840" lvl="1">
              <a:lnSpc>
                <a:spcPts val="3966"/>
              </a:lnSpc>
              <a:buAutoNum type="arabicPeriod" startAt="1"/>
            </a:pPr>
            <a:r>
              <a:rPr lang="en-US" sz="3148" spc="-2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Multiple </a:t>
            </a:r>
            <a:r>
              <a:rPr lang="en-US" sz="3148" spc="-2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 training on same dataset.</a:t>
            </a:r>
          </a:p>
          <a:p>
            <a:pPr algn="just" marL="679680" indent="-339840" lvl="1">
              <a:lnSpc>
                <a:spcPts val="3966"/>
              </a:lnSpc>
              <a:buAutoNum type="arabicPeriod" startAt="1"/>
            </a:pPr>
            <a:r>
              <a:rPr lang="en-US" sz="3148" spc="-2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Finalising the most appropriate model.</a:t>
            </a:r>
          </a:p>
          <a:p>
            <a:pPr algn="just" marL="679680" indent="-339840" lvl="1">
              <a:lnSpc>
                <a:spcPts val="3966"/>
              </a:lnSpc>
              <a:buAutoNum type="arabicPeriod" startAt="1"/>
            </a:pPr>
            <a:r>
              <a:rPr lang="en-US" sz="3148" spc="-2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Integration of ML Ops for deployment.</a:t>
            </a:r>
          </a:p>
          <a:p>
            <a:pPr algn="just">
              <a:lnSpc>
                <a:spcPts val="3966"/>
              </a:lnSpc>
            </a:pPr>
          </a:p>
          <a:p>
            <a:pPr algn="just">
              <a:lnSpc>
                <a:spcPts val="3966"/>
              </a:lnSpc>
            </a:pPr>
            <a:r>
              <a:rPr lang="en-US" b="true" sz="3148" spc="-28">
                <a:solidFill>
                  <a:srgbClr val="EDE1D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OUTCOME: </a:t>
            </a:r>
          </a:p>
          <a:p>
            <a:pPr algn="just">
              <a:lnSpc>
                <a:spcPts val="3966"/>
              </a:lnSpc>
            </a:pPr>
            <a:r>
              <a:rPr lang="en-US" sz="3148" spc="-2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user friendly GUI to interact with ML model.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0505" y="8846769"/>
            <a:ext cx="8683495" cy="111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b="true" sz="2600" spc="-80">
                <a:solidFill>
                  <a:srgbClr val="EDE1D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FROM NASA'S NEOWS</a:t>
            </a:r>
          </a:p>
          <a:p>
            <a:pPr algn="ctr">
              <a:lnSpc>
                <a:spcPts val="2730"/>
              </a:lnSpc>
            </a:pPr>
            <a:r>
              <a:rPr lang="en-US" b="true" sz="2600" spc="-80">
                <a:solidFill>
                  <a:srgbClr val="EDE1D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(Near Earth Object Web Service)</a:t>
            </a:r>
          </a:p>
          <a:p>
            <a:pPr algn="ctr">
              <a:lnSpc>
                <a:spcPts val="27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6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4361" y="1334437"/>
            <a:ext cx="18996723" cy="7763163"/>
            <a:chOff x="0" y="0"/>
            <a:chExt cx="5003252" cy="2044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3252" cy="2044619"/>
            </a:xfrm>
            <a:custGeom>
              <a:avLst/>
              <a:gdLst/>
              <a:ahLst/>
              <a:cxnLst/>
              <a:rect r="r" b="b" t="t" l="l"/>
              <a:pathLst>
                <a:path h="2044619" w="5003252">
                  <a:moveTo>
                    <a:pt x="0" y="0"/>
                  </a:moveTo>
                  <a:lnTo>
                    <a:pt x="5003252" y="0"/>
                  </a:lnTo>
                  <a:lnTo>
                    <a:pt x="5003252" y="2044619"/>
                  </a:lnTo>
                  <a:lnTo>
                    <a:pt x="0" y="20446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003252" cy="2006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17551" y="7727573"/>
            <a:ext cx="4598592" cy="4686464"/>
          </a:xfrm>
          <a:custGeom>
            <a:avLst/>
            <a:gdLst/>
            <a:ahLst/>
            <a:cxnLst/>
            <a:rect r="r" b="b" t="t" l="l"/>
            <a:pathLst>
              <a:path h="4686464" w="4598592">
                <a:moveTo>
                  <a:pt x="0" y="0"/>
                </a:moveTo>
                <a:lnTo>
                  <a:pt x="4598593" y="0"/>
                </a:lnTo>
                <a:lnTo>
                  <a:pt x="4598593" y="4686464"/>
                </a:lnTo>
                <a:lnTo>
                  <a:pt x="0" y="468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74788" y="-1659028"/>
            <a:ext cx="3255842" cy="3318056"/>
          </a:xfrm>
          <a:custGeom>
            <a:avLst/>
            <a:gdLst/>
            <a:ahLst/>
            <a:cxnLst/>
            <a:rect r="r" b="b" t="t" l="l"/>
            <a:pathLst>
              <a:path h="3318056" w="3255842">
                <a:moveTo>
                  <a:pt x="0" y="0"/>
                </a:moveTo>
                <a:lnTo>
                  <a:pt x="3255843" y="0"/>
                </a:lnTo>
                <a:lnTo>
                  <a:pt x="3255843" y="3318056"/>
                </a:lnTo>
                <a:lnTo>
                  <a:pt x="0" y="3318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5832" y="2291518"/>
            <a:ext cx="17401016" cy="6377500"/>
          </a:xfrm>
          <a:custGeom>
            <a:avLst/>
            <a:gdLst/>
            <a:ahLst/>
            <a:cxnLst/>
            <a:rect r="r" b="b" t="t" l="l"/>
            <a:pathLst>
              <a:path h="6377500" w="17401016">
                <a:moveTo>
                  <a:pt x="0" y="0"/>
                </a:moveTo>
                <a:lnTo>
                  <a:pt x="17401015" y="0"/>
                </a:lnTo>
                <a:lnTo>
                  <a:pt x="17401015" y="6377500"/>
                </a:lnTo>
                <a:lnTo>
                  <a:pt x="0" y="637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12" r="0" b="-201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51597" y="1347644"/>
            <a:ext cx="7076084" cy="94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b="true" sz="6200" spc="-192">
                <a:solidFill>
                  <a:srgbClr val="0D16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FLOWCHART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6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8723" y="2246270"/>
            <a:ext cx="18996723" cy="5794459"/>
            <a:chOff x="0" y="0"/>
            <a:chExt cx="5003252" cy="152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3252" cy="1526113"/>
            </a:xfrm>
            <a:custGeom>
              <a:avLst/>
              <a:gdLst/>
              <a:ahLst/>
              <a:cxnLst/>
              <a:rect r="r" b="b" t="t" l="l"/>
              <a:pathLst>
                <a:path h="1526113" w="5003252">
                  <a:moveTo>
                    <a:pt x="0" y="0"/>
                  </a:moveTo>
                  <a:lnTo>
                    <a:pt x="5003252" y="0"/>
                  </a:lnTo>
                  <a:lnTo>
                    <a:pt x="5003252" y="1526113"/>
                  </a:lnTo>
                  <a:lnTo>
                    <a:pt x="0" y="15261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5003252" cy="148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17551" y="7727573"/>
            <a:ext cx="4598592" cy="4686464"/>
          </a:xfrm>
          <a:custGeom>
            <a:avLst/>
            <a:gdLst/>
            <a:ahLst/>
            <a:cxnLst/>
            <a:rect r="r" b="b" t="t" l="l"/>
            <a:pathLst>
              <a:path h="4686464" w="4598592">
                <a:moveTo>
                  <a:pt x="0" y="0"/>
                </a:moveTo>
                <a:lnTo>
                  <a:pt x="4598593" y="0"/>
                </a:lnTo>
                <a:lnTo>
                  <a:pt x="4598593" y="4686464"/>
                </a:lnTo>
                <a:lnTo>
                  <a:pt x="0" y="468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99221" y="-2142058"/>
            <a:ext cx="3255842" cy="3318056"/>
          </a:xfrm>
          <a:custGeom>
            <a:avLst/>
            <a:gdLst/>
            <a:ahLst/>
            <a:cxnLst/>
            <a:rect r="r" b="b" t="t" l="l"/>
            <a:pathLst>
              <a:path h="3318056" w="3255842">
                <a:moveTo>
                  <a:pt x="0" y="0"/>
                </a:moveTo>
                <a:lnTo>
                  <a:pt x="3255842" y="0"/>
                </a:lnTo>
                <a:lnTo>
                  <a:pt x="3255842" y="3318056"/>
                </a:lnTo>
                <a:lnTo>
                  <a:pt x="0" y="3318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54521" y="823331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34266" y="823331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15162" y="823331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68059" y="9052931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7804" y="9052931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9052931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5" t="0" r="-152912" b="-15201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8569" y="3370270"/>
            <a:ext cx="3618981" cy="3982372"/>
          </a:xfrm>
          <a:custGeom>
            <a:avLst/>
            <a:gdLst/>
            <a:ahLst/>
            <a:cxnLst/>
            <a:rect r="r" b="b" t="t" l="l"/>
            <a:pathLst>
              <a:path h="3982372" w="3618981">
                <a:moveTo>
                  <a:pt x="0" y="0"/>
                </a:moveTo>
                <a:lnTo>
                  <a:pt x="3618980" y="0"/>
                </a:lnTo>
                <a:lnTo>
                  <a:pt x="3618980" y="3982372"/>
                </a:lnTo>
                <a:lnTo>
                  <a:pt x="0" y="3982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55961" y="2797981"/>
            <a:ext cx="13260887" cy="4691039"/>
          </a:xfrm>
          <a:custGeom>
            <a:avLst/>
            <a:gdLst/>
            <a:ahLst/>
            <a:cxnLst/>
            <a:rect r="r" b="b" t="t" l="l"/>
            <a:pathLst>
              <a:path h="4691039" w="13260887">
                <a:moveTo>
                  <a:pt x="0" y="0"/>
                </a:moveTo>
                <a:lnTo>
                  <a:pt x="13260886" y="0"/>
                </a:lnTo>
                <a:lnTo>
                  <a:pt x="13260886" y="4691038"/>
                </a:lnTo>
                <a:lnTo>
                  <a:pt x="0" y="4691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6310" y="2522448"/>
            <a:ext cx="7076084" cy="97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6399" spc="-198">
                <a:solidFill>
                  <a:srgbClr val="0D16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6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01361" y="-432362"/>
            <a:ext cx="8086639" cy="11151725"/>
            <a:chOff x="0" y="0"/>
            <a:chExt cx="2129814" cy="2937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9814" cy="2937080"/>
            </a:xfrm>
            <a:custGeom>
              <a:avLst/>
              <a:gdLst/>
              <a:ahLst/>
              <a:cxnLst/>
              <a:rect r="r" b="b" t="t" l="l"/>
              <a:pathLst>
                <a:path h="2937080" w="2129814">
                  <a:moveTo>
                    <a:pt x="0" y="0"/>
                  </a:moveTo>
                  <a:lnTo>
                    <a:pt x="2129814" y="0"/>
                  </a:lnTo>
                  <a:lnTo>
                    <a:pt x="2129814" y="2937080"/>
                  </a:lnTo>
                  <a:lnTo>
                    <a:pt x="0" y="2937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2129814" cy="289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88410" y="-805293"/>
            <a:ext cx="4038320" cy="2963117"/>
          </a:xfrm>
          <a:custGeom>
            <a:avLst/>
            <a:gdLst/>
            <a:ahLst/>
            <a:cxnLst/>
            <a:rect r="r" b="b" t="t" l="l"/>
            <a:pathLst>
              <a:path h="2963117" w="4038320">
                <a:moveTo>
                  <a:pt x="0" y="0"/>
                </a:moveTo>
                <a:lnTo>
                  <a:pt x="4038320" y="0"/>
                </a:lnTo>
                <a:lnTo>
                  <a:pt x="4038320" y="2963117"/>
                </a:lnTo>
                <a:lnTo>
                  <a:pt x="0" y="2963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79574" y="6804940"/>
            <a:ext cx="1564426" cy="2806145"/>
          </a:xfrm>
          <a:custGeom>
            <a:avLst/>
            <a:gdLst/>
            <a:ahLst/>
            <a:cxnLst/>
            <a:rect r="r" b="b" t="t" l="l"/>
            <a:pathLst>
              <a:path h="2806145" w="1564426">
                <a:moveTo>
                  <a:pt x="0" y="0"/>
                </a:moveTo>
                <a:lnTo>
                  <a:pt x="1564426" y="0"/>
                </a:lnTo>
                <a:lnTo>
                  <a:pt x="1564426" y="2806145"/>
                </a:lnTo>
                <a:lnTo>
                  <a:pt x="0" y="280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0472" y="8456839"/>
            <a:ext cx="1824054" cy="1470644"/>
          </a:xfrm>
          <a:custGeom>
            <a:avLst/>
            <a:gdLst/>
            <a:ahLst/>
            <a:cxnLst/>
            <a:rect r="r" b="b" t="t" l="l"/>
            <a:pathLst>
              <a:path h="1470644" w="1824054">
                <a:moveTo>
                  <a:pt x="0" y="0"/>
                </a:moveTo>
                <a:lnTo>
                  <a:pt x="1824055" y="0"/>
                </a:lnTo>
                <a:lnTo>
                  <a:pt x="1824055" y="1470644"/>
                </a:lnTo>
                <a:lnTo>
                  <a:pt x="0" y="147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0334" y="2682661"/>
            <a:ext cx="6923915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6399" spc="-19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CI/CD PIPELINES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213" y="3988164"/>
            <a:ext cx="9288157" cy="311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8"/>
              </a:lnSpc>
            </a:pPr>
            <a:r>
              <a:rPr lang="en-US" sz="2792" spc="-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CI Pipeline:</a:t>
            </a:r>
          </a:p>
          <a:p>
            <a:pPr algn="l" marL="602911" indent="-301456" lvl="1">
              <a:lnSpc>
                <a:spcPts val="3518"/>
              </a:lnSpc>
              <a:buFont typeface="Arial"/>
              <a:buChar char="•"/>
            </a:pPr>
            <a:r>
              <a:rPr lang="en-US" sz="2792" spc="-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Code commit → Automated testing → Model training → Validation → Versioning</a:t>
            </a:r>
          </a:p>
          <a:p>
            <a:pPr algn="l" marL="602911" indent="-301456" lvl="1">
              <a:lnSpc>
                <a:spcPts val="3518"/>
              </a:lnSpc>
              <a:buFont typeface="Arial"/>
              <a:buChar char="•"/>
            </a:pPr>
          </a:p>
          <a:p>
            <a:pPr algn="l">
              <a:lnSpc>
                <a:spcPts val="3518"/>
              </a:lnSpc>
            </a:pPr>
            <a:r>
              <a:rPr lang="en-US" sz="2792" spc="-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CD Pipeline:</a:t>
            </a:r>
          </a:p>
          <a:p>
            <a:pPr algn="l" marL="602911" indent="-301456" lvl="1">
              <a:lnSpc>
                <a:spcPts val="3518"/>
              </a:lnSpc>
              <a:buFont typeface="Arial"/>
              <a:buChar char="•"/>
            </a:pPr>
            <a:r>
              <a:rPr lang="en-US" sz="2792" spc="-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Fetch trained models → Build API → Deploy to production → Monitor performance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665258" y="5143500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45" t="0" r="-152912" b="-1520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29661" y="1385092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45" t="0" r="-152912" b="-1520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49902" y="8488498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45" t="0" r="-152912" b="-152015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764454" y="1817012"/>
            <a:ext cx="6652976" cy="6652976"/>
            <a:chOff x="0" y="0"/>
            <a:chExt cx="8870635" cy="887063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8870635" cy="887063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33945" y="133945"/>
              <a:ext cx="8602744" cy="860274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13458439" y="9061995"/>
            <a:ext cx="1265006" cy="257418"/>
            <a:chOff x="0" y="0"/>
            <a:chExt cx="1686675" cy="343224"/>
          </a:xfrm>
        </p:grpSpPr>
        <p:grpSp>
          <p:nvGrpSpPr>
            <p:cNvPr name="Group 20" id="20"/>
            <p:cNvGrpSpPr/>
            <p:nvPr/>
          </p:nvGrpSpPr>
          <p:grpSpPr>
            <a:xfrm rot="5400000">
              <a:off x="0" y="0"/>
              <a:ext cx="343224" cy="34322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D161A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5400000">
              <a:off x="671725" y="0"/>
              <a:ext cx="343224" cy="34322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D161A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5400000">
              <a:off x="1343451" y="0"/>
              <a:ext cx="343224" cy="343224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D161A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13458439" y="967587"/>
            <a:ext cx="1265006" cy="257418"/>
            <a:chOff x="0" y="0"/>
            <a:chExt cx="1686675" cy="343224"/>
          </a:xfrm>
        </p:grpSpPr>
        <p:grpSp>
          <p:nvGrpSpPr>
            <p:cNvPr name="Group 30" id="30"/>
            <p:cNvGrpSpPr/>
            <p:nvPr/>
          </p:nvGrpSpPr>
          <p:grpSpPr>
            <a:xfrm rot="5400000">
              <a:off x="0" y="0"/>
              <a:ext cx="343224" cy="343224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D161A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5400000">
              <a:off x="671725" y="0"/>
              <a:ext cx="343224" cy="343224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D161A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5400000">
              <a:off x="1343451" y="0"/>
              <a:ext cx="343224" cy="343224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D161A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877180" cy="986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7180" cy="986828"/>
            </a:xfrm>
            <a:custGeom>
              <a:avLst/>
              <a:gdLst/>
              <a:ahLst/>
              <a:cxnLst/>
              <a:rect r="r" b="b" t="t" l="l"/>
              <a:pathLst>
                <a:path h="986828" w="877180">
                  <a:moveTo>
                    <a:pt x="0" y="0"/>
                  </a:moveTo>
                  <a:lnTo>
                    <a:pt x="877180" y="0"/>
                  </a:lnTo>
                  <a:lnTo>
                    <a:pt x="877180" y="986828"/>
                  </a:lnTo>
                  <a:lnTo>
                    <a:pt x="0" y="986828"/>
                  </a:lnTo>
                  <a:close/>
                </a:path>
              </a:pathLst>
            </a:custGeom>
            <a:solidFill>
              <a:srgbClr val="0D16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877180" cy="94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54879" y="1882379"/>
            <a:ext cx="6522241" cy="65222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0537" y="0"/>
                  </a:moveTo>
                  <a:lnTo>
                    <a:pt x="752263" y="0"/>
                  </a:lnTo>
                  <a:cubicBezTo>
                    <a:pt x="768318" y="0"/>
                    <a:pt x="783716" y="6378"/>
                    <a:pt x="795069" y="17731"/>
                  </a:cubicBezTo>
                  <a:cubicBezTo>
                    <a:pt x="806422" y="29084"/>
                    <a:pt x="812800" y="44482"/>
                    <a:pt x="812800" y="60537"/>
                  </a:cubicBezTo>
                  <a:lnTo>
                    <a:pt x="812800" y="752263"/>
                  </a:lnTo>
                  <a:cubicBezTo>
                    <a:pt x="812800" y="768318"/>
                    <a:pt x="806422" y="783716"/>
                    <a:pt x="795069" y="795069"/>
                  </a:cubicBezTo>
                  <a:cubicBezTo>
                    <a:pt x="783716" y="806422"/>
                    <a:pt x="768318" y="812800"/>
                    <a:pt x="752263" y="812800"/>
                  </a:cubicBezTo>
                  <a:lnTo>
                    <a:pt x="60537" y="812800"/>
                  </a:lnTo>
                  <a:cubicBezTo>
                    <a:pt x="44482" y="812800"/>
                    <a:pt x="29084" y="806422"/>
                    <a:pt x="17731" y="795069"/>
                  </a:cubicBezTo>
                  <a:cubicBezTo>
                    <a:pt x="6378" y="783716"/>
                    <a:pt x="0" y="768318"/>
                    <a:pt x="0" y="752263"/>
                  </a:cubicBezTo>
                  <a:lnTo>
                    <a:pt x="0" y="60537"/>
                  </a:lnTo>
                  <a:cubicBezTo>
                    <a:pt x="0" y="44482"/>
                    <a:pt x="6378" y="29084"/>
                    <a:pt x="17731" y="17731"/>
                  </a:cubicBezTo>
                  <a:cubicBezTo>
                    <a:pt x="29084" y="6378"/>
                    <a:pt x="44482" y="0"/>
                    <a:pt x="605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18761" y="2246261"/>
            <a:ext cx="5794477" cy="57944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06257" y="2333757"/>
            <a:ext cx="5619486" cy="561948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99991" y="9662168"/>
            <a:ext cx="1265006" cy="334078"/>
            <a:chOff x="0" y="0"/>
            <a:chExt cx="1686675" cy="445438"/>
          </a:xfrm>
        </p:grpSpPr>
        <p:grpSp>
          <p:nvGrpSpPr>
            <p:cNvPr name="Group 14" id="14"/>
            <p:cNvGrpSpPr/>
            <p:nvPr/>
          </p:nvGrpSpPr>
          <p:grpSpPr>
            <a:xfrm rot="5400000">
              <a:off x="-51107" y="51107"/>
              <a:ext cx="445438" cy="343224"/>
              <a:chOff x="0" y="0"/>
              <a:chExt cx="1054856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5485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54856">
                    <a:moveTo>
                      <a:pt x="0" y="0"/>
                    </a:moveTo>
                    <a:lnTo>
                      <a:pt x="1054856" y="0"/>
                    </a:lnTo>
                    <a:lnTo>
                      <a:pt x="105485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D161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38100"/>
                <a:ext cx="1054856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5400000">
              <a:off x="620618" y="51107"/>
              <a:ext cx="445438" cy="343224"/>
              <a:chOff x="0" y="0"/>
              <a:chExt cx="1054856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5485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54856">
                    <a:moveTo>
                      <a:pt x="0" y="0"/>
                    </a:moveTo>
                    <a:lnTo>
                      <a:pt x="1054856" y="0"/>
                    </a:lnTo>
                    <a:lnTo>
                      <a:pt x="105485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D161A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38100"/>
                <a:ext cx="1054856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5400000">
              <a:off x="1292344" y="51107"/>
              <a:ext cx="445438" cy="343224"/>
              <a:chOff x="0" y="0"/>
              <a:chExt cx="1054856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5485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54856">
                    <a:moveTo>
                      <a:pt x="0" y="0"/>
                    </a:moveTo>
                    <a:lnTo>
                      <a:pt x="1054856" y="0"/>
                    </a:lnTo>
                    <a:lnTo>
                      <a:pt x="105485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D161A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38100"/>
                <a:ext cx="1054856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5400000">
            <a:off x="1028700" y="1024063"/>
            <a:ext cx="257418" cy="2574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161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1532494" y="1024063"/>
            <a:ext cx="257418" cy="25741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161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2036288" y="1024063"/>
            <a:ext cx="257418" cy="25741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161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6977121" y="947402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9"/>
                </a:lnTo>
                <a:lnTo>
                  <a:pt x="0" y="410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45" t="0" r="-152912" b="-152015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050100" y="8924222"/>
            <a:ext cx="404779" cy="410739"/>
          </a:xfrm>
          <a:custGeom>
            <a:avLst/>
            <a:gdLst/>
            <a:ahLst/>
            <a:cxnLst/>
            <a:rect r="r" b="b" t="t" l="l"/>
            <a:pathLst>
              <a:path h="410739" w="404779">
                <a:moveTo>
                  <a:pt x="0" y="0"/>
                </a:moveTo>
                <a:lnTo>
                  <a:pt x="404779" y="0"/>
                </a:lnTo>
                <a:lnTo>
                  <a:pt x="404779" y="410738"/>
                </a:lnTo>
                <a:lnTo>
                  <a:pt x="0" y="410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45" t="0" r="-152912" b="-152015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145379" y="8924222"/>
            <a:ext cx="3275186" cy="3337769"/>
          </a:xfrm>
          <a:custGeom>
            <a:avLst/>
            <a:gdLst/>
            <a:ahLst/>
            <a:cxnLst/>
            <a:rect r="r" b="b" t="t" l="l"/>
            <a:pathLst>
              <a:path h="3337769" w="3275186">
                <a:moveTo>
                  <a:pt x="0" y="0"/>
                </a:moveTo>
                <a:lnTo>
                  <a:pt x="3275186" y="0"/>
                </a:lnTo>
                <a:lnTo>
                  <a:pt x="3275186" y="3337768"/>
                </a:lnTo>
                <a:lnTo>
                  <a:pt x="0" y="3337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144000" y="-1539235"/>
            <a:ext cx="1905515" cy="2567935"/>
          </a:xfrm>
          <a:custGeom>
            <a:avLst/>
            <a:gdLst/>
            <a:ahLst/>
            <a:cxnLst/>
            <a:rect r="r" b="b" t="t" l="l"/>
            <a:pathLst>
              <a:path h="2567935" w="1905515">
                <a:moveTo>
                  <a:pt x="0" y="0"/>
                </a:moveTo>
                <a:lnTo>
                  <a:pt x="1905515" y="0"/>
                </a:lnTo>
                <a:lnTo>
                  <a:pt x="1905515" y="2567935"/>
                </a:lnTo>
                <a:lnTo>
                  <a:pt x="0" y="2567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36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157409" y="1681092"/>
            <a:ext cx="7352004" cy="191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6399" spc="-198">
                <a:solidFill>
                  <a:srgbClr val="0D16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AND SCOPE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03599" y="3945698"/>
            <a:ext cx="8259623" cy="431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9921" indent="-319961" lvl="1">
              <a:lnSpc>
                <a:spcPts val="3112"/>
              </a:lnSpc>
              <a:buFont typeface="Arial"/>
              <a:buChar char="•"/>
            </a:pPr>
            <a:r>
              <a:rPr lang="en-US" sz="2963" spc="-91">
                <a:solidFill>
                  <a:srgbClr val="0D16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project successfully classified asteroids with high accuracy and identified critical hazard factors.</a:t>
            </a:r>
          </a:p>
          <a:p>
            <a:pPr algn="just" marL="639921" indent="-319961" lvl="1">
              <a:lnSpc>
                <a:spcPts val="3112"/>
              </a:lnSpc>
              <a:buFont typeface="Arial"/>
              <a:buChar char="•"/>
            </a:pPr>
            <a:r>
              <a:rPr lang="en-US" sz="2963" spc="-91">
                <a:solidFill>
                  <a:srgbClr val="0D16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monitoring enhanced space safety measures.</a:t>
            </a:r>
          </a:p>
          <a:p>
            <a:pPr algn="just" marL="639921" indent="-319961" lvl="1">
              <a:lnSpc>
                <a:spcPts val="3112"/>
              </a:lnSpc>
              <a:buFont typeface="Arial"/>
              <a:buChar char="•"/>
            </a:pPr>
          </a:p>
          <a:p>
            <a:pPr algn="just">
              <a:lnSpc>
                <a:spcPts val="3112"/>
              </a:lnSpc>
            </a:pPr>
            <a:r>
              <a:rPr lang="en-US" sz="2963" spc="-91">
                <a:solidFill>
                  <a:srgbClr val="0D16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Future Work:</a:t>
            </a:r>
          </a:p>
          <a:p>
            <a:pPr algn="just" marL="639921" indent="-319961" lvl="1">
              <a:lnSpc>
                <a:spcPts val="3112"/>
              </a:lnSpc>
              <a:buFont typeface="Arial"/>
              <a:buChar char="•"/>
            </a:pPr>
            <a:r>
              <a:rPr lang="en-US" sz="2963" spc="-91">
                <a:solidFill>
                  <a:srgbClr val="0D16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Incorporating additional datasets for improved prediction.</a:t>
            </a:r>
          </a:p>
          <a:p>
            <a:pPr algn="just" marL="639921" indent="-319961" lvl="1">
              <a:lnSpc>
                <a:spcPts val="3112"/>
              </a:lnSpc>
              <a:buFont typeface="Arial"/>
              <a:buChar char="•"/>
            </a:pPr>
            <a:r>
              <a:rPr lang="en-US" sz="2963" spc="-91">
                <a:solidFill>
                  <a:srgbClr val="0D16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Refining the model for better scalability.</a:t>
            </a:r>
          </a:p>
          <a:p>
            <a:pPr algn="just">
              <a:lnSpc>
                <a:spcPts val="311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DAGXAf7dmIc</dc:identifier>
  <dcterms:modified xsi:type="dcterms:W3CDTF">2011-08-01T06:04:30Z</dcterms:modified>
  <cp:revision>1</cp:revision>
  <dc:title>NASA</dc:title>
</cp:coreProperties>
</file>